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4" r:id="rId10"/>
    <p:sldId id="266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B06C22"/>
    <a:srgbClr val="D6930C"/>
    <a:srgbClr val="C18B63"/>
    <a:srgbClr val="CC97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EA5EAE-0C52-45F3-ACB0-15D419D9D239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74ADED-2F3D-4D99-8129-CA8150A68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7316FD-9FE6-40FA-8161-437D91AD00E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66D0-2CA9-4D31-9BC1-08AAE67AC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839B-D31F-4257-9208-A6DC5D014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589E-38EA-48C6-AAFD-FF8462DB4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5AC1E-2351-4985-BAA7-CDB862C80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95F4-EC56-45C8-B587-9762B5C40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99CE-117D-49E5-960A-63619D6B4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8C5F-29F9-4E93-9DBF-0A7D3BBC2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1778-211E-4D7F-AAD4-242D75FFC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F05A-5EEE-49BE-A70D-3328DEDDD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73A8-44CA-46B5-8E79-586DD5502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727C-F146-4143-8713-56C338495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12A54AF-8B7D-402F-B3F8-ECD19C1EC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45;&#1049;%20&#1069;&#1050;&#1057;&#1050;&#1059;&#1056;&#1057;&#1048;&#1048;\&#1054;&#1090;%20&#1074;&#1089;&#1077;&#1081;%20&#1076;&#1091;&#1096;&#1080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http://www.a-z.ru/women_cd2/gif/st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pic>
        <p:nvPicPr>
          <p:cNvPr id="2051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0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105400"/>
            <a:ext cx="822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Солдатские письма. Теперь они, сохранившиеся, стали уже семейными реликвиями. В рамку бы их да на стену, на самое видное место: читайте, молодые, помните и гордитесь вашими дедами, а может и прадедами – прошли ведь не то, что годы, многие десятилетия.</a:t>
            </a:r>
            <a:endParaRPr lang="ru-RU"/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6858000"/>
            <a:ext cx="23622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04800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Автор: Кириллов С.М.,</a:t>
            </a:r>
          </a:p>
          <a:p>
            <a:pPr>
              <a:defRPr/>
            </a:pPr>
            <a:r>
              <a:rPr lang="ru-RU" sz="1000" dirty="0" err="1">
                <a:solidFill>
                  <a:schemeClr val="accent6">
                    <a:lumMod val="75000"/>
                  </a:schemeClr>
                </a:solidFill>
              </a:rPr>
              <a:t>Новотроицкая</a:t>
            </a:r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 СОШ.</a:t>
            </a: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7315200" y="3048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620000" y="228600"/>
            <a:ext cx="152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Автор: Кириллов С.М.,</a:t>
            </a:r>
          </a:p>
          <a:p>
            <a:pPr>
              <a:defRPr/>
            </a:pPr>
            <a:r>
              <a:rPr lang="ru-RU" sz="1000" dirty="0" err="1">
                <a:solidFill>
                  <a:schemeClr val="accent6">
                    <a:lumMod val="75000"/>
                  </a:schemeClr>
                </a:solidFill>
              </a:rPr>
              <a:t>Новотроицкая</a:t>
            </a:r>
            <a:r>
              <a:rPr lang="ru-RU" sz="1000" dirty="0">
                <a:solidFill>
                  <a:schemeClr val="accent6">
                    <a:lumMod val="75000"/>
                  </a:schemeClr>
                </a:solidFill>
              </a:rPr>
              <a:t> СОШ.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2209800" cy="5078313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65</a:t>
            </a:r>
          </a:p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Лет</a:t>
            </a:r>
          </a:p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Великой </a:t>
            </a:r>
          </a:p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Победы</a:t>
            </a:r>
          </a:p>
        </p:txBody>
      </p:sp>
      <p:pic>
        <p:nvPicPr>
          <p:cNvPr id="16" name="От всей душ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10602 L 0.77084 -1.28078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9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71628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5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8511"/>
          <a:stretch>
            <a:fillRect/>
          </a:stretch>
        </p:blipFill>
        <p:spPr bwMode="auto">
          <a:xfrm>
            <a:off x="-22860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6858000" y="685800"/>
            <a:ext cx="2286000" cy="369888"/>
          </a:xfrm>
          <a:prstGeom prst="rect">
            <a:avLst/>
          </a:prstGeom>
          <a:solidFill>
            <a:srgbClr val="D6930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685800"/>
            <a:ext cx="2362200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6666 L 0.8 -1.4722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5814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Многие письма бойцов написаны бесхитростным языком, в основном о том, что их волновало. Только вот читать эти строки сложно – комок застревает в горле, а на глаза наворачиваются слезы.  Матвей Григорьевич Кириллов, житель с. Новотроицкого, где осталась его семья, в письме обращается к жене: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«Дорогая  Варя! Шлю привет детям – Анатолию, Михаилу, Владимиру, Анатолию, Серёже. Я </a:t>
            </a:r>
            <a:r>
              <a:rPr lang="ru-RU" i="1" dirty="0" err="1">
                <a:solidFill>
                  <a:srgbClr val="002060"/>
                </a:solidFill>
                <a:latin typeface="+mn-lt"/>
              </a:rPr>
              <a:t>жив-здоров</a:t>
            </a:r>
            <a:r>
              <a:rPr lang="ru-RU" i="1" dirty="0">
                <a:solidFill>
                  <a:srgbClr val="002060"/>
                </a:solidFill>
                <a:latin typeface="+mn-lt"/>
              </a:rPr>
              <a:t>. Варя, береги детей. Обрати внимание на здоровье младшего, Серёжи. Он у нас слабенький. Ей нужно пить молоко».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Матвей Григорьевич</a:t>
            </a:r>
            <a:r>
              <a:rPr lang="ru-RU" dirty="0">
                <a:solidFill>
                  <a:srgbClr val="002060"/>
                </a:solidFill>
              </a:rPr>
              <a:t> погиб на фронте в 1943г.</a:t>
            </a:r>
          </a:p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Память… ты не померкнешь никогда…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381000"/>
            <a:ext cx="1752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i="1" dirty="0">
                <a:solidFill>
                  <a:srgbClr val="C00000"/>
                </a:solidFill>
                <a:latin typeface="+mn-lt"/>
              </a:rPr>
              <a:t>65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286000"/>
            <a:ext cx="2743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i="1" dirty="0">
                <a:solidFill>
                  <a:srgbClr val="C00000"/>
                </a:solidFill>
                <a:latin typeface="+mn-lt"/>
              </a:rPr>
              <a:t>ЛЕТ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038600"/>
            <a:ext cx="3810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i="1" dirty="0">
                <a:solidFill>
                  <a:srgbClr val="C00000"/>
                </a:solidFill>
                <a:latin typeface="+mn-lt"/>
              </a:rPr>
              <a:t>ПОБЕДЫ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381000"/>
            <a:ext cx="502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://www.a-z.ru/women_cd2/gif/st.gif"/>
          <p:cNvPicPr>
            <a:picLocks noChangeAspect="1" noChangeArrowheads="1"/>
          </p:cNvPicPr>
          <p:nvPr/>
        </p:nvPicPr>
        <p:blipFill>
          <a:blip r:embed="rId3" r:link="rId4">
            <a:lum bright="-20000" contrast="30000"/>
          </a:blip>
          <a:srcRect/>
          <a:stretch>
            <a:fillRect/>
          </a:stretch>
        </p:blipFill>
        <p:spPr bwMode="auto">
          <a:xfrm>
            <a:off x="4800600" y="381000"/>
            <a:ext cx="4092575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4038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Солдатские письма… Пришло время, когда они обрели вес и цену архивного документа. Но вернемся мысленно на несколько десятилетий назад, туда, в «сороковые - роковые», представим себе солдата на фронте или перед отправкой на фронт, перед боем, перед атакой на вражеские позиции, когда он не знает, будет ли жив через час, или после боя – во время короткого затишья, когда радостное сознание, что на этот раз пуля тебя миновала, омрачается горечью потерь. За войну, даже за короткое время пребывания на передовой, он привык к потерям, но каждая новая смерть – рубец на сердце, предупреждение: следующий – ты. </a:t>
            </a:r>
          </a:p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7800" y="7239000"/>
            <a:ext cx="30480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01366 L 0.65 -1.57523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275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76800" y="395288"/>
            <a:ext cx="42672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Привет в родное село Новотроицкое,  мамаше, брату Александру и Валентину.</a:t>
            </a:r>
          </a:p>
          <a:p>
            <a:pPr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Я получил от вас письмо. Спешу сообщить, что пока жив, здоров, продолжаю со своими товарищами бить озверелых фашистов в том же духе, с той же силой. Что я делаю на фронте? Нахожусь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вразвед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подразделении. Я разведчик, а это значит лазить по немецкой обороне, узнавать замыслы противника. Иногда ставится задача — взять паленого “языка”. Мы и берём. За одного пленного фрица я получил орден Красной Звезды. Работа очень интересная, хотя порой и опасная. Я подал заявление в кандидаты партии. Думаю, что скоро примут. Обо мне не горюйте. Скоро кончится война, тогда заживём хорошо.</a:t>
            </a:r>
          </a:p>
          <a:p>
            <a:pPr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Ваш сын  Константин.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589"/>
            <a:ext cx="4678016" cy="6587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8600" y="287338"/>
            <a:ext cx="87630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43000" y="304800"/>
            <a:ext cx="70104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defRPr/>
            </a:pPr>
            <a:r>
              <a:rPr lang="ru-RU" sz="3600" b="1" dirty="0"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  <a:t>Из семейного архива </a:t>
            </a:r>
          </a:p>
          <a:p>
            <a:pPr indent="449263" eaLnBrk="0" hangingPunct="0">
              <a:defRPr/>
            </a:pPr>
            <a:endParaRPr lang="ru-RU" sz="3600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>
              <a:defRPr/>
            </a:pPr>
            <a:r>
              <a:rPr lang="ru-RU" sz="36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Дожить до победы мечтал Максим Кириллов, погибший под Керчью в 1942 году. </a:t>
            </a:r>
          </a:p>
          <a:p>
            <a:pPr indent="449263" eaLnBrk="0" hangingPunct="0">
              <a:defRPr/>
            </a:pPr>
            <a:endParaRPr lang="ru-RU" sz="3600" i="1" dirty="0">
              <a:ea typeface="Calibri" pitchFamily="34" charset="0"/>
              <a:cs typeface="Times New Roman" pitchFamily="18" charset="0"/>
            </a:endParaRPr>
          </a:p>
          <a:p>
            <a:pPr indent="449263" eaLnBrk="0" hangingPunct="0">
              <a:defRPr/>
            </a:pPr>
            <a:r>
              <a:rPr lang="ru-RU" sz="2800" i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«…Свободного времени мало. Многому приходиться учиться на ходу. Но не стоит унывать. Мы победим. Мама, папа, за меня не беспокойтесь, не плачьте. Все хорошо. Ваш сын Максим». 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lum bright="-16000" contrast="30000"/>
            <a:grayscl/>
          </a:blip>
          <a:srcRect/>
          <a:stretch>
            <a:fillRect/>
          </a:stretch>
        </p:blipFill>
        <p:spPr bwMode="auto">
          <a:xfrm>
            <a:off x="3810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"/>
            <a:ext cx="36988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lum bright="10000" contrast="4000"/>
          </a:blip>
          <a:srcRect/>
          <a:stretch>
            <a:fillRect/>
          </a:stretch>
        </p:blipFill>
        <p:spPr bwMode="auto">
          <a:xfrm>
            <a:off x="304800" y="228600"/>
            <a:ext cx="49641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6687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8534400"/>
            <a:ext cx="38052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135E-6 L 0.38368 -1.783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396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7200"/>
            <a:ext cx="42433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781800" y="5410200"/>
          <a:ext cx="1828800" cy="86868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868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</a:t>
                      </a:r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Погиб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      в 1943г.</a:t>
                      </a:r>
                      <a:endParaRPr lang="ru-RU" sz="24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 flip="none" rotWithShape="1">
                      <a:gsLst>
                        <a:gs pos="100000">
                          <a:srgbClr val="D6B19C"/>
                        </a:gs>
                        <a:gs pos="30000">
                          <a:srgbClr val="C18B63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39000"/>
          </a:blip>
          <a:srcRect/>
          <a:stretch>
            <a:fillRect/>
          </a:stretch>
        </p:blipFill>
        <p:spPr bwMode="auto">
          <a:xfrm>
            <a:off x="4572000" y="381000"/>
            <a:ext cx="4191000" cy="6172199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4038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7391400"/>
            <a:ext cx="30480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7523 L -0.95 -1.6976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-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Мои фотки2 018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11430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53000"/>
            <a:ext cx="256698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49530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4953000"/>
            <a:ext cx="30480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-0.06658 L 0.92778 -1.2318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" y="-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879E-6 L 0.02084 -1.3980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0.08022 L -1.06666 -1.617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-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658</TotalTime>
  <Words>502</Words>
  <Application>Microsoft PowerPoint</Application>
  <PresentationFormat>Экран (4:3)</PresentationFormat>
  <Paragraphs>30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Сергей Матвеевич</cp:lastModifiedBy>
  <cp:revision>69</cp:revision>
  <cp:lastPrinted>1601-01-01T00:00:00Z</cp:lastPrinted>
  <dcterms:created xsi:type="dcterms:W3CDTF">1601-01-01T00:00:00Z</dcterms:created>
  <dcterms:modified xsi:type="dcterms:W3CDTF">2011-11-11T05:18:40Z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